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EB Garamond" charset="0"/>
      <p:regular r:id="rId10"/>
      <p:bold r:id="rId11"/>
      <p:italic r:id="rId12"/>
      <p:boldItalic r:id="rId13"/>
    </p:embeddedFont>
    <p:embeddedFont>
      <p:font typeface="Tahoma" pitchFamily="34" charset="0"/>
      <p:regular r:id="rId14"/>
      <p:bold r:id="rId15"/>
    </p:embeddedFont>
    <p:embeddedFont>
      <p:font typeface="EB Garamond Medium" charset="0"/>
      <p:regular r:id="rId16"/>
      <p:bold r:id="rId17"/>
      <p:italic r:id="rId18"/>
      <p:boldItalic r:id="rId19"/>
    </p:embeddedFont>
    <p:embeddedFont>
      <p:font typeface="Public Sans" charset="0"/>
      <p:regular r:id="rId20"/>
      <p:bold r:id="rId21"/>
      <p:italic r:id="rId22"/>
      <p:boldItalic r:id="rId23"/>
    </p:embeddedFont>
    <p:embeddedFont>
      <p:font typeface="Calibri"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xmlns="">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4BF2BA-0B32-4039-8D23-6E65AF0657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19" d="100"/>
          <a:sy n="119" d="100"/>
        </p:scale>
        <p:origin x="-394" y="10"/>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presProps" Target="presProps.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extLst>
      <p:ext uri="{BB962C8B-B14F-4D97-AF65-F5344CB8AC3E}">
        <p14:creationId xmlns:p14="http://schemas.microsoft.com/office/powerpoint/2010/main" val="265683297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9" name="Google Shape;109;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17" name="Google Shape;117;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37" name="Google Shape;237;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57" name="Google Shape;57;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1" name="Google Shape;1601;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0" name="Google Shape;1610;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0" name="Google Shape;80;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0" name="Google Shape;1620;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3" name="Google Shape;1653;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9" name="Google Shape;1659;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2" name="Google Shape;1662;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3" name="Google Shape;1673;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4" y="2571750"/>
            <a:ext cx="3880439" cy="50975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t>
            </a:r>
            <a:r>
              <a:rPr lang="en-US" sz="2200" dirty="0"/>
              <a:t>Starry Universe Secrets</a:t>
            </a:r>
            <a:r>
              <a:rPr lang="en-US" dirty="0"/>
              <a:t>”</a:t>
            </a:r>
            <a:endParaRPr dirty="0"/>
          </a:p>
        </p:txBody>
      </p:sp>
      <p:sp>
        <p:nvSpPr>
          <p:cNvPr id="1833" name="Google Shape;1833;p209"/>
          <p:cNvSpPr txBox="1">
            <a:spLocks noGrp="1"/>
          </p:cNvSpPr>
          <p:nvPr>
            <p:ph type="body" idx="1"/>
          </p:nvPr>
        </p:nvSpPr>
        <p:spPr>
          <a:xfrm>
            <a:off x="261902" y="34502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633309"/>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30" dirty="0">
                <a:solidFill>
                  <a:schemeClr val="lt2"/>
                </a:solidFill>
                <a:latin typeface="EB Garamond" panose="00000500000000000000"/>
                <a:ea typeface="EB Garamond" panose="00000500000000000000"/>
                <a:cs typeface="EB Garamond" panose="00000500000000000000"/>
                <a:sym typeface="EB Garamond" panose="00000500000000000000"/>
              </a:rPr>
              <a:t>Starry Universe Secrets</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98519" y="882150"/>
            <a:ext cx="4548600" cy="3036300"/>
          </a:xfrm>
          <a:prstGeom prst="rect">
            <a:avLst/>
          </a:prstGeom>
          <a:noFill/>
          <a:ln>
            <a:noFill/>
          </a:ln>
        </p:spPr>
        <p:txBody>
          <a:bodyPr spcFirstLastPara="1" wrap="square" lIns="91425" tIns="45700" rIns="91425" bIns="45700" anchor="t" anchorCtr="0">
            <a:noAutofit/>
          </a:bodyPr>
          <a:lstStyle/>
          <a:p>
            <a:pPr algn="just"/>
            <a:r>
              <a:rPr lang="en-US" sz="1000" b="0" i="0" dirty="0">
                <a:effectLst/>
                <a:latin typeface="Times New Roman" panose="02020603050405020304" pitchFamily="18" charset="0"/>
                <a:cs typeface="Times New Roman" panose="02020603050405020304" pitchFamily="18" charset="0"/>
              </a:rPr>
              <a:t>Develop a system that can collect user birthdate information and use it to generate highly personalized zodiac sign insights for each user. </a:t>
            </a:r>
          </a:p>
          <a:p>
            <a:pPr algn="just"/>
            <a:r>
              <a:rPr lang="en-US" sz="1000" b="0" i="0" dirty="0">
                <a:effectLst/>
                <a:latin typeface="Times New Roman" panose="02020603050405020304" pitchFamily="18" charset="0"/>
                <a:cs typeface="Times New Roman" panose="02020603050405020304" pitchFamily="18" charset="0"/>
              </a:rPr>
              <a:t>These insights should reflect the unique traits, challenges, and opportunities associated with their zodiac sign.</a:t>
            </a:r>
          </a:p>
          <a:p>
            <a:pPr algn="just"/>
            <a:r>
              <a:rPr lang="en-US" sz="1000" b="0" i="0" dirty="0">
                <a:effectLst/>
                <a:latin typeface="Times New Roman" panose="02020603050405020304" pitchFamily="18" charset="0"/>
                <a:cs typeface="Times New Roman" panose="02020603050405020304" pitchFamily="18" charset="0"/>
              </a:rPr>
              <a:t>Develop features and tools like chatbot that encourage users to actively engage with the zodiac sign insights section. This may include interactive quizzes, forums, or daily horoscopes.</a:t>
            </a:r>
          </a:p>
          <a:p>
            <a:pPr marL="0" indent="0">
              <a:buNone/>
            </a:pPr>
            <a:r>
              <a:rPr lang="en-US" sz="1000" dirty="0">
                <a:latin typeface="Times New Roman" panose="02020603050405020304" pitchFamily="18" charset="0"/>
                <a:cs typeface="Times New Roman" panose="02020603050405020304" pitchFamily="18" charset="0"/>
              </a:rPr>
              <a:t/>
            </a:r>
            <a:br>
              <a:rPr lang="en-US" sz="1000" dirty="0">
                <a:latin typeface="Times New Roman" panose="02020603050405020304" pitchFamily="18" charset="0"/>
                <a:cs typeface="Times New Roman" panose="02020603050405020304" pitchFamily="18" charset="0"/>
              </a:rPr>
            </a:br>
            <a:endParaRPr lang="en-US" sz="1000"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Clr>
                <a:schemeClr val="lt1"/>
              </a:buClr>
              <a:buSzPts val="1400"/>
              <a:buNone/>
            </a:pP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3"/>
          <a:srcRect/>
          <a:stretch>
            <a:fillRect/>
          </a:stretch>
        </p:blipFill>
        <p:spPr>
          <a:xfrm>
            <a:off x="4267275" y="470713"/>
            <a:ext cx="9144000" cy="5143500"/>
          </a:xfrm>
          <a:prstGeom prst="rect">
            <a:avLst/>
          </a:prstGeom>
          <a:noFill/>
          <a:ln>
            <a:noFill/>
          </a:ln>
        </p:spPr>
      </p:pic>
      <p:graphicFrame>
        <p:nvGraphicFramePr>
          <p:cNvPr id="1842" name="Google Shape;1842;p210"/>
          <p:cNvGraphicFramePr/>
          <p:nvPr/>
        </p:nvGraphicFramePr>
        <p:xfrm>
          <a:off x="221426" y="2013557"/>
          <a:ext cx="3908710" cy="2621130"/>
        </p:xfrm>
        <a:graphic>
          <a:graphicData uri="http://schemas.openxmlformats.org/drawingml/2006/table">
            <a:tbl>
              <a:tblPr>
                <a:noFill/>
                <a:tableStyleId>{5A4BF2BA-0B32-4039-8D23-6E65AF0657F0}</a:tableStyleId>
              </a:tblPr>
              <a:tblGrid>
                <a:gridCol w="1588683"/>
                <a:gridCol w="1576263"/>
                <a:gridCol w="743764"/>
              </a:tblGrid>
              <a:tr h="346419">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46419">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rPr>
                        <a:t>au7212201040</a:t>
                      </a:r>
                      <a:r>
                        <a:rPr lang="en-US" altLang="en-IN"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rPr>
                        <a:t>07</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rgbClr val="FFFF00"/>
                          </a:solidFill>
                          <a:latin typeface="Times New Roman" panose="02020603050405020304" pitchFamily="18" charset="0"/>
                          <a:cs typeface="Times New Roman" panose="02020603050405020304" pitchFamily="18" charset="0"/>
                        </a:rPr>
                        <a:t>Dhana Lakshmi S</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Cd1_1</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r>
              <a:tr h="532966">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a:t>
                      </a:r>
                      <a:r>
                        <a:rPr lang="en-US" altLang="en-IN" sz="1400" b="1" u="none" strike="noStrike" cap="none" dirty="0">
                          <a:solidFill>
                            <a:srgbClr val="FFFF00"/>
                          </a:solidFill>
                          <a:latin typeface="Times New Roman" panose="02020603050405020304" pitchFamily="18" charset="0"/>
                          <a:cs typeface="Times New Roman" panose="02020603050405020304" pitchFamily="18" charset="0"/>
                        </a:rPr>
                        <a:t>14</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rgbClr val="FFFF00"/>
                          </a:solidFill>
                          <a:latin typeface="Times New Roman" panose="02020603050405020304" pitchFamily="18" charset="0"/>
                          <a:cs typeface="Times New Roman" panose="02020603050405020304" pitchFamily="18" charset="0"/>
                        </a:rPr>
                        <a:t>Kalpana Sri R</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Cd1_1</a:t>
                      </a: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tr>
              <a:tr h="532966">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au72122010401</a:t>
                      </a:r>
                      <a:r>
                        <a:rPr lang="en-US" altLang="en-IN" sz="1400" b="1" u="none" strike="noStrike" cap="none" dirty="0">
                          <a:solidFill>
                            <a:srgbClr val="FFFF00"/>
                          </a:solidFill>
                          <a:latin typeface="Times New Roman" panose="02020603050405020304" pitchFamily="18" charset="0"/>
                          <a:cs typeface="Times New Roman" panose="02020603050405020304" pitchFamily="18" charset="0"/>
                        </a:rPr>
                        <a:t>6</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rgbClr val="FFFF00"/>
                          </a:solidFill>
                          <a:latin typeface="Times New Roman" panose="02020603050405020304" pitchFamily="18" charset="0"/>
                          <a:cs typeface="Times New Roman" panose="02020603050405020304" pitchFamily="18" charset="0"/>
                        </a:rPr>
                        <a:t>Keerthana S</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Cd1_1</a:t>
                      </a: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tr>
              <a:tr h="237670">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au72122010401</a:t>
                      </a:r>
                      <a:r>
                        <a:rPr lang="en-US" altLang="en-IN" sz="1400" b="1" u="none" strike="noStrike" cap="none" dirty="0">
                          <a:solidFill>
                            <a:srgbClr val="FFFF00"/>
                          </a:solidFill>
                          <a:latin typeface="Times New Roman" panose="02020603050405020304" pitchFamily="18" charset="0"/>
                          <a:cs typeface="Times New Roman" panose="02020603050405020304" pitchFamily="18" charset="0"/>
                        </a:rPr>
                        <a:t>8</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rgbClr val="FFFF00"/>
                          </a:solidFill>
                          <a:latin typeface="Times New Roman" panose="02020603050405020304" pitchFamily="18" charset="0"/>
                          <a:cs typeface="Times New Roman" panose="02020603050405020304" pitchFamily="18" charset="0"/>
                        </a:rPr>
                        <a:t>Kiruba E</a:t>
                      </a:r>
                      <a:endParaRPr lang="en-US" altLang="en-IN"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Cd1_1</a:t>
                      </a:r>
                    </a:p>
                    <a:p>
                      <a:pPr marL="0" marR="0" lvl="0" indent="0" algn="l" rtl="0">
                        <a:lnSpc>
                          <a:spcPct val="100000"/>
                        </a:lnSpc>
                        <a:spcBef>
                          <a:spcPts val="0"/>
                        </a:spcBef>
                        <a:spcAft>
                          <a:spcPts val="0"/>
                        </a:spcAft>
                        <a:buClr>
                          <a:srgbClr val="000000"/>
                        </a:buClr>
                        <a:buSzPts val="1400"/>
                        <a:buFont typeface="Arial" panose="020B0604020202020204"/>
                        <a:buNone/>
                      </a:pPr>
                      <a:endParaRPr sz="1400" b="1" u="none" strike="noStrike" cap="none" dirty="0">
                        <a:latin typeface="Times New Roman" panose="02020603050405020304" pitchFamily="18" charset="0"/>
                        <a:cs typeface="Times New Roman" panose="02020603050405020304" pitchFamily="18" charset="0"/>
                      </a:endParaRPr>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8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Creation of SRS &amp; Github</a:t>
            </a:r>
            <a:endParaRPr sz="1600" b="1" i="0" u="none" strike="noStrike" cap="none">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Create SRS : “Your Project”</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Set-up of Github account</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 to know about different lifecycle models.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importance and how to create an SRS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Knowing various commands of Github</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agile and scrum management techniques for efficient product development</a:t>
            </a:r>
            <a:endParaRPr sz="16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- 1</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p211"/>
          <p:cNvPicPr preferRelativeResize="0"/>
          <p:nvPr/>
        </p:nvPicPr>
        <p:blipFill rotWithShape="1">
          <a:blip r:embed="rId3"/>
          <a:srcRect l="-65210" t="3320" r="65210" b="-332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dirty="0">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60" name="Google Shape;1860;g2139e008f02_0_0"/>
          <p:cNvSpPr txBox="1"/>
          <p:nvPr/>
        </p:nvSpPr>
        <p:spPr>
          <a:xfrm>
            <a:off x="445779" y="2845345"/>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2" name="TextBox 1"/>
          <p:cNvSpPr txBox="1"/>
          <p:nvPr/>
        </p:nvSpPr>
        <p:spPr>
          <a:xfrm>
            <a:off x="433236" y="710213"/>
            <a:ext cx="8597196" cy="1923604"/>
          </a:xfrm>
          <a:prstGeom prst="rect">
            <a:avLst/>
          </a:prstGeom>
          <a:noFill/>
        </p:spPr>
        <p:txBody>
          <a:bodyPr wrap="square" rtlCol="0">
            <a:spAutoFit/>
          </a:bodyPr>
          <a:lstStyle/>
          <a:p>
            <a:pPr marL="285750" indent="-285750" algn="just">
              <a:buFont typeface="Arial" panose="020B0604020202020204" pitchFamily="34" charset="0"/>
              <a:buChar char="•"/>
            </a:pPr>
            <a:r>
              <a:rPr lang="en-US" sz="1400" b="0" i="0" dirty="0">
                <a:effectLst/>
                <a:latin typeface="Times New Roman" panose="02020603050405020304" pitchFamily="18" charset="0"/>
                <a:cs typeface="Times New Roman" panose="02020603050405020304" pitchFamily="18" charset="0"/>
              </a:rPr>
              <a:t>Implement machine learning algorithms to analyze user birthdate data and generate personalized zodiac sign insights. The system should take into account astrological principles and user behavior patterns to deliver highly relevant content.</a:t>
            </a:r>
          </a:p>
          <a:p>
            <a:pPr marL="285750" indent="-285750"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Planetary position &amp; Compatibility Calculation using Astrology APIs </a:t>
            </a:r>
            <a:r>
              <a:rPr lang="en-US" sz="1400" dirty="0" err="1">
                <a:latin typeface="Times New Roman" panose="02020603050405020304" pitchFamily="18" charset="0"/>
                <a:cs typeface="Times New Roman" panose="02020603050405020304" pitchFamily="18" charset="0"/>
              </a:rPr>
              <a:t>Astroseek</a:t>
            </a:r>
            <a:r>
              <a:rPr lang="en-US" sz="1400" dirty="0">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Scheduling Tools by Content Calander for automation.</a:t>
            </a:r>
          </a:p>
          <a:p>
            <a:pPr marL="285750" indent="-285750"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Content Management System using Word Press or Drupal.</a:t>
            </a:r>
          </a:p>
          <a:p>
            <a:endParaRPr lang="en-AU" dirty="0"/>
          </a:p>
        </p:txBody>
      </p:sp>
      <p:sp>
        <p:nvSpPr>
          <p:cNvPr id="3" name="TextBox 2"/>
          <p:cNvSpPr txBox="1"/>
          <p:nvPr/>
        </p:nvSpPr>
        <p:spPr>
          <a:xfrm>
            <a:off x="639337" y="3479180"/>
            <a:ext cx="8184995" cy="954107"/>
          </a:xfrm>
          <a:prstGeom prst="rect">
            <a:avLst/>
          </a:prstGeom>
          <a:noFill/>
        </p:spPr>
        <p:txBody>
          <a:bodyPr wrap="square" rtlCol="0">
            <a:spAutoFit/>
          </a:bodyPr>
          <a:lstStyle/>
          <a:p>
            <a:pPr algn="just"/>
            <a:r>
              <a:rPr lang="en-US" dirty="0">
                <a:solidFill>
                  <a:schemeClr val="tx1"/>
                </a:solidFill>
                <a:latin typeface="Söhne"/>
              </a:rPr>
              <a:t>	</a:t>
            </a:r>
            <a:r>
              <a:rPr lang="en-US" dirty="0">
                <a:solidFill>
                  <a:schemeClr val="tx1"/>
                </a:solidFill>
                <a:latin typeface="Times New Roman" panose="02020603050405020304" pitchFamily="18" charset="0"/>
                <a:cs typeface="Times New Roman" panose="02020603050405020304" pitchFamily="18" charset="0"/>
              </a:rPr>
              <a:t>T</a:t>
            </a:r>
            <a:r>
              <a:rPr lang="en-US" b="0" i="0" dirty="0">
                <a:solidFill>
                  <a:schemeClr val="tx1"/>
                </a:solidFill>
                <a:effectLst/>
                <a:latin typeface="Times New Roman" panose="02020603050405020304" pitchFamily="18" charset="0"/>
                <a:cs typeface="Times New Roman" panose="02020603050405020304" pitchFamily="18" charset="0"/>
              </a:rPr>
              <a:t>o be a trusted and user-friendly resource for astrology enthusiasts, beginners, and those seeking astrological wisdom in their daily lives. By combining modern technology with the ancient wisdom of astrology, our platform empowers users to navigate life's challenges and opportunities with confidence and insight, fostering personal growth and self-awareness.</a:t>
            </a:r>
            <a:endParaRPr lang="en-AU"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Gather requirements for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Prepare database design schemas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Get your initial project Structure ready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Initiate a git repository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add Readme.md file with description of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Commit all changes with "first commit"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create a repository on github related to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Push your changes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p>
        </p:txBody>
      </p:sp>
      <p:sp>
        <p:nvSpPr>
          <p:cNvPr id="1880" name="Google Shape;1880;p212"/>
          <p:cNvSpPr txBox="1">
            <a:spLocks noGrp="1"/>
          </p:cNvSpPr>
          <p:nvPr>
            <p:ph type="body" idx="2"/>
          </p:nvPr>
        </p:nvSpPr>
        <p:spPr>
          <a:xfrm>
            <a:off x="3303861" y="2070691"/>
            <a:ext cx="4224655" cy="410338"/>
          </a:xfrm>
          <a:prstGeom prst="rect">
            <a:avLst/>
          </a:prstGeom>
          <a:noFill/>
          <a:ln>
            <a:noFill/>
          </a:ln>
        </p:spPr>
        <p:txBody>
          <a:bodyPr spcFirstLastPara="1" wrap="square" lIns="91425" tIns="45700" rIns="91425" bIns="45700" anchor="ctr" anchorCtr="0">
            <a:noAutofit/>
          </a:bodyPr>
          <a:lstStyle/>
          <a:p>
            <a:pPr marL="0" lvl="0" indent="0"/>
            <a:r>
              <a:rPr lang="en-IN" sz="1000" i="0" dirty="0" smtClean="0">
                <a:solidFill>
                  <a:srgbClr val="002060"/>
                </a:solidFill>
                <a:latin typeface="Calibri" panose="020F0502020204030204" charset="0"/>
                <a:ea typeface="EB Garamond SemiBold"/>
                <a:cs typeface="Calibri" panose="020F0502020204030204" charset="0"/>
                <a:sym typeface="EB Garamond SemiBold"/>
              </a:rPr>
              <a:t>https</a:t>
            </a:r>
            <a:r>
              <a:rPr lang="en-IN" sz="1000" i="0" dirty="0">
                <a:solidFill>
                  <a:srgbClr val="002060"/>
                </a:solidFill>
                <a:latin typeface="Calibri" panose="020F0502020204030204" charset="0"/>
                <a:ea typeface="EB Garamond SemiBold"/>
                <a:cs typeface="Calibri" panose="020F0502020204030204" charset="0"/>
                <a:sym typeface="EB Garamond SemiBold"/>
              </a:rPr>
              <a:t>://github.com/RKalpanaSri/Task-1-PPT</a:t>
            </a:r>
            <a:endParaRPr sz="1000" i="0" dirty="0">
              <a:solidFill>
                <a:srgbClr val="002060"/>
              </a:solidFill>
              <a:latin typeface="Calibri" panose="020F0502020204030204" charset="0"/>
              <a:ea typeface="EB Garamond SemiBold"/>
              <a:cs typeface="Calibri" panose="020F0502020204030204" charset="0"/>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305</Words>
  <Application>Microsoft Office PowerPoint</Application>
  <PresentationFormat>On-screen Show (16:9)</PresentationFormat>
  <Paragraphs>53</Paragraphs>
  <Slides>7</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vt:i4>
      </vt:variant>
    </vt:vector>
  </HeadingPairs>
  <TitlesOfParts>
    <vt:vector size="18" baseType="lpstr">
      <vt:lpstr>Arial</vt:lpstr>
      <vt:lpstr>EB Garamond</vt:lpstr>
      <vt:lpstr>EB Garamond SemiBold</vt:lpstr>
      <vt:lpstr>Tahoma</vt:lpstr>
      <vt:lpstr>EB Garamond Medium</vt:lpstr>
      <vt:lpstr>Noto Sans Symbols</vt:lpstr>
      <vt:lpstr>Times New Roman</vt:lpstr>
      <vt:lpstr>Söhne</vt:lpstr>
      <vt:lpstr>Public Sans</vt:lpstr>
      <vt:lpstr>Calibri</vt:lpstr>
      <vt:lpstr>Simple Light</vt:lpstr>
      <vt:lpstr>PowerPoint Presentation</vt:lpstr>
      <vt:lpstr>Starry Universe Secrets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STUDENT</cp:lastModifiedBy>
  <cp:revision>4</cp:revision>
  <dcterms:created xsi:type="dcterms:W3CDTF">2020-08-13T11:21:00Z</dcterms:created>
  <dcterms:modified xsi:type="dcterms:W3CDTF">2023-11-01T05:42:26Z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5D14B281EBDC4ADA9680F37DA24B7B78_12</vt:lpwstr>
  </property>
  <property fmtid="{D5CDD505-2E9C-101B-9397-08002B2CF9AE}" pid="3" name="KSOProductBuildVer">
    <vt:lpwstr>1033-12.2.0.13266</vt:lpwstr>
  </property>
</Properties>
</file>